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10" r:id="rId2"/>
    <p:sldMasterId id="2147483723" r:id="rId3"/>
  </p:sldMasterIdLst>
  <p:notesMasterIdLst>
    <p:notesMasterId r:id="rId24"/>
  </p:notesMasterIdLst>
  <p:sldIdLst>
    <p:sldId id="256" r:id="rId4"/>
    <p:sldId id="281" r:id="rId5"/>
    <p:sldId id="282" r:id="rId6"/>
    <p:sldId id="290" r:id="rId7"/>
    <p:sldId id="257" r:id="rId8"/>
    <p:sldId id="277" r:id="rId9"/>
    <p:sldId id="268" r:id="rId10"/>
    <p:sldId id="269" r:id="rId11"/>
    <p:sldId id="27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3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D066AA-E313-4BE9-A93C-17DEFD52B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40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EDDAAA5-769B-4148-BF29-158218019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09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9CC0-6C62-46B8-8EDD-91230CC50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10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7243-DE2B-40E4-82E1-06DDCE12A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24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3AD2-8356-4918-A9C2-E17BACB163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6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3366"/>
                </a:solidFill>
              </a:endParaRPr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F898601-F10C-4D0D-ABC2-DC1C4168F8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5FEB-5BEB-4D51-8B6D-985BD8A21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5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A483-FD38-4140-86B5-8B0971D96A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1D95-1E3E-49D8-B9F1-48B35AFB8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36B9-84DB-44F5-AC05-35E5AD0576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98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F858-7008-43B4-9AFD-C8C5AFD633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5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7132-8221-4D17-8E6B-2277B77BBD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6576-F5DB-4B6D-99D3-18EDC9D34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546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DFB0-2E18-4E69-A27E-0CF8E0B7D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3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3AA2-01A7-4474-8B7E-87899C5F50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41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3AD2-65DA-4FF1-A8D7-C6D5220419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0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ED0E-A55D-44DA-BF5A-00EE62FD2E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6F76-D729-4E41-9DEB-98754692AF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28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3366"/>
                </a:solidFill>
              </a:endParaRPr>
            </a:p>
          </p:txBody>
        </p:sp>
      </p:grpSp>
      <p:sp>
        <p:nvSpPr>
          <p:cNvPr id="40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F898601-F10C-4D0D-ABC2-DC1C4168F8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67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D5FEB-5BEB-4D51-8B6D-985BD8A218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48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A483-FD38-4140-86B5-8B0971D96A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6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1D95-1E3E-49D8-B9F1-48B35AFB87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2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736B9-84DB-44F5-AC05-35E5AD0576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D8A24-5FC9-46B8-A03E-536905052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129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F858-7008-43B4-9AFD-C8C5AFD633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74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7132-8221-4D17-8E6B-2277B77BBD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37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DFB0-2E18-4E69-A27E-0CF8E0B7D7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2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3AA2-01A7-4474-8B7E-87899C5F500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78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3AD2-65DA-4FF1-A8D7-C6D5220419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74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ED0E-A55D-44DA-BF5A-00EE62FD2E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56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6F76-D729-4E41-9DEB-98754692AF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6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EF11-41CA-4B61-A54E-305BE635C1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638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D6C71-7731-47BA-8DC3-43BF78F6DC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95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7693-8B20-4956-AE93-EFAEADD86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95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45A8-28C6-492B-A692-29BA129D9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D512-11BD-437E-8B28-AEE63ECA46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7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FA45-A744-4D54-905F-F4D413258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9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33C8D-0AF4-4A7A-BC3D-5C6BC6BC1A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E448D1-C8F4-45F7-BC05-1A62235EF5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ru-RU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E448D1-C8F4-45F7-BC05-1A62235EF5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E54AF-37FF-43BA-9ED9-4BCD9E5929BF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1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606675"/>
          </a:xfrm>
        </p:spPr>
        <p:txBody>
          <a:bodyPr/>
          <a:lstStyle/>
          <a:p>
            <a:pPr eaLnBrk="1" hangingPunct="1"/>
            <a:r>
              <a:rPr lang="ru-RU" sz="4000" dirty="0">
                <a:latin typeface="Times New Roman"/>
                <a:ea typeface="Times New Roman"/>
              </a:rPr>
              <a:t>Условия труда как фактор риска развития онкопатологии</a:t>
            </a:r>
            <a:endParaRPr lang="ru-RU" altLang="ru-RU" sz="4000" dirty="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858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24400"/>
            <a:ext cx="4572000" cy="182880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 smtClean="0"/>
              <a:t>Старший преподаватель </a:t>
            </a:r>
          </a:p>
          <a:p>
            <a:pPr algn="ctr" eaLnBrk="1" hangingPunct="1"/>
            <a:r>
              <a:rPr lang="ru-RU" altLang="ru-RU" sz="1800" b="1" i="1" dirty="0" smtClean="0"/>
              <a:t>кафедры эпидемиологии </a:t>
            </a:r>
          </a:p>
          <a:p>
            <a:pPr algn="ctr" eaLnBrk="1" hangingPunct="1"/>
            <a:r>
              <a:rPr lang="ru-RU" altLang="ru-RU" sz="1800" b="1" i="1" dirty="0" smtClean="0"/>
              <a:t>ОмГМУ,</a:t>
            </a:r>
            <a:r>
              <a:rPr lang="ru-RU" altLang="ru-RU" sz="1800" b="1" i="1" dirty="0"/>
              <a:t> </a:t>
            </a:r>
            <a:r>
              <a:rPr lang="ru-RU" altLang="ru-RU" sz="1800" b="1" i="1" dirty="0" smtClean="0"/>
              <a:t>к.м.н.</a:t>
            </a:r>
          </a:p>
          <a:p>
            <a:pPr algn="ctr" eaLnBrk="1" hangingPunct="1"/>
            <a:r>
              <a:rPr lang="ru-RU" altLang="ru-RU" sz="1800" b="1" i="1" dirty="0" smtClean="0"/>
              <a:t>Ширлина Наталья Геннадьевна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948184"/>
            <a:ext cx="4533900" cy="29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/>
          <a:lstStyle/>
          <a:p>
            <a:r>
              <a:rPr lang="ru-RU" altLang="ru-RU" dirty="0">
                <a:solidFill>
                  <a:srgbClr val="006666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Из 12 факторов риска развития КРР, связанных с условиями труда, для жителей Омской области подтвердил свою значимость только </a:t>
            </a:r>
            <a:r>
              <a:rPr lang="ru-RU" dirty="0" smtClean="0">
                <a:latin typeface="Times New Roman"/>
                <a:ea typeface="Times New Roman"/>
              </a:rPr>
              <a:t>биологический фактор</a:t>
            </a:r>
          </a:p>
          <a:p>
            <a:r>
              <a:rPr lang="ru-RU" dirty="0">
                <a:latin typeface="Times New Roman"/>
                <a:ea typeface="Times New Roman"/>
              </a:rPr>
              <a:t>Для </a:t>
            </a:r>
            <a:r>
              <a:rPr lang="ru-RU" dirty="0" smtClean="0">
                <a:latin typeface="Times New Roman"/>
                <a:ea typeface="Times New Roman"/>
              </a:rPr>
              <a:t>сельских жителей подтвердили </a:t>
            </a:r>
            <a:r>
              <a:rPr lang="ru-RU" dirty="0">
                <a:latin typeface="Times New Roman"/>
                <a:ea typeface="Times New Roman"/>
              </a:rPr>
              <a:t>свою значимость только два фактора риска развития КРР, связанные с условиями трудового процесса и производственной среды  - наличие химических веществ и влияние биологических факторов.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29" y="19050"/>
            <a:ext cx="265107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ru-RU" altLang="ru-RU" dirty="0">
                <a:solidFill>
                  <a:srgbClr val="006666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Для городских жителей подтвердили свою значимость в качестве факторов, способствующих развитию КРР: микроклимат, биологический фактор, нервно-эмоциональная напряженность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7172" name="Picture 4" descr="https://zhazhda.biz/wp-content/uploads/2017/01/bolshaya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21011"/>
            <a:ext cx="3221941" cy="25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8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2FBF9BE-16FB-44B0-9BA1-5334CFFD0B41}" type="slidenum">
              <a:rPr lang="ru-RU" altLang="ru-RU" sz="26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2600" smtClean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</a:t>
            </a:r>
            <a:r>
              <a:rPr lang="ru-RU" altLang="ru-RU" u="sng" dirty="0" smtClean="0"/>
              <a:t>Рак молочной железы (РМЖ)</a:t>
            </a:r>
            <a:r>
              <a:rPr lang="ru-RU" altLang="ru-RU" dirty="0" smtClean="0"/>
              <a:t> — одна из самых актуальных проблем современной онкологии, поскольку в структуре </a:t>
            </a:r>
          </a:p>
          <a:p>
            <a:pPr eaLnBrk="1" hangingPunct="1"/>
            <a:endParaRPr lang="ru-RU" alt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заболеваемости женского населения этой патологии принадлежит первое место в большинстве экономически развитых стран.</a:t>
            </a:r>
          </a:p>
        </p:txBody>
      </p:sp>
      <p:pic>
        <p:nvPicPr>
          <p:cNvPr id="4100" name="Picture 4" descr="russia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4575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030709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339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95E88B-2E50-4661-9809-5E93DE6A1097}" type="slidenum">
              <a:rPr lang="ru-RU" altLang="ru-RU" sz="26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260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69225" cy="4867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7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ru-RU" altLang="ru-RU" sz="2700" dirty="0" smtClean="0"/>
              <a:t>     </a:t>
            </a:r>
            <a:r>
              <a:rPr lang="ru-RU" altLang="ru-RU" sz="2700" b="1" u="sng" dirty="0" smtClean="0"/>
              <a:t>Цель исследования</a:t>
            </a:r>
            <a:r>
              <a:rPr lang="ru-RU" altLang="ru-RU" sz="2700" dirty="0" smtClean="0"/>
              <a:t> –</a:t>
            </a:r>
            <a:r>
              <a:rPr lang="ru-RU" altLang="ru-RU" sz="2400" dirty="0" smtClean="0"/>
              <a:t>изучение </a:t>
            </a:r>
            <a:r>
              <a:rPr lang="ru-RU" altLang="ru-RU" sz="2400" dirty="0"/>
              <a:t>распространенности факторов риска развития </a:t>
            </a:r>
            <a:r>
              <a:rPr lang="ru-RU" altLang="ru-RU" sz="2400" dirty="0" smtClean="0"/>
              <a:t>РМЖ среди женского населения </a:t>
            </a:r>
            <a:r>
              <a:rPr lang="ru-RU" altLang="ru-RU" sz="2400" dirty="0"/>
              <a:t>Омской области</a:t>
            </a:r>
            <a:endParaRPr lang="ru-RU" altLang="ru-RU" sz="2700" dirty="0" smtClean="0"/>
          </a:p>
        </p:txBody>
      </p:sp>
      <p:pic>
        <p:nvPicPr>
          <p:cNvPr id="13316" name="Picture 4" descr="crukmig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085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ru-RU" dirty="0" smtClean="0"/>
              <a:t>Материалы и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Проведено эпидемиологическое аналитическое исследование (случай-контроль), в котором приняли участие 1002 женщины (797 - без РМЖ, 205 - с РМЖ). Изучено семь факторов, характеризующих условия профессиональной деятельности участниц исследования. Опрос участниц выборки проводился посредством прямого анкетирования. Значимость факторов оценивалась по показателю отношения шансов (ОШ).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D5FEB-5BEB-4D51-8B6D-985BD8A2187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Среди участниц исследования без РМЖ частота выявления изученных факторов трудового процесса составила – наличие высшего образования (%), управленческого характера труда, рабочего день более восьми часов, сидячей рабочей нагрузки, нахождении в позе сидя более пяти часов в сутки, сна менее шести часов в сутки, низкой физической активности ().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D5FEB-5BEB-4D51-8B6D-985BD8A2187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8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4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0668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19400"/>
            <a:ext cx="7693025" cy="3267075"/>
          </a:xfrm>
        </p:spPr>
        <p:txBody>
          <a:bodyPr/>
          <a:lstStyle/>
          <a:p>
            <a:pPr lvl="0">
              <a:buClr>
                <a:srgbClr val="003366"/>
              </a:buClr>
            </a:pPr>
            <a:r>
              <a:rPr lang="ru-RU" dirty="0">
                <a:solidFill>
                  <a:srgbClr val="003366"/>
                </a:solidFill>
                <a:latin typeface="Times New Roman"/>
                <a:ea typeface="Times New Roman"/>
              </a:rPr>
              <a:t>Значимость подтвердил только фактор недостаточного количества времени сна (р</a:t>
            </a:r>
            <a:r>
              <a:rPr lang="ru-RU" dirty="0">
                <a:solidFill>
                  <a:srgbClr val="003366"/>
                </a:solidFill>
                <a:latin typeface="Times New Roman"/>
                <a:ea typeface="Calibri"/>
              </a:rPr>
              <a:t>&lt;0,01; ОШ 4,005, 95% ДИ 1,879÷8,537) у женщин, проживающих в сельских районах Омской</a:t>
            </a:r>
            <a:endParaRPr lang="ru-RU" dirty="0">
              <a:solidFill>
                <a:srgbClr val="0033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12290" name="Picture 2" descr="https://smartprogress.do/uploadImages/000305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2" y="4558029"/>
            <a:ext cx="2898775" cy="23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14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3724275"/>
          </a:xfrm>
        </p:spPr>
        <p:txBody>
          <a:bodyPr/>
          <a:lstStyle/>
          <a:p>
            <a:r>
              <a:rPr lang="ru-RU" sz="2400" dirty="0"/>
              <a:t>Отмечается взаимное усиление неблагоприятного влияния профессиональных вредностей и других факторов риска (неблагоприятной экологической обстановки, </a:t>
            </a:r>
            <a:r>
              <a:rPr lang="ru-RU" sz="2400" dirty="0" smtClean="0"/>
              <a:t>особенностей </a:t>
            </a:r>
            <a:r>
              <a:rPr lang="ru-RU" sz="2400" dirty="0"/>
              <a:t>образа жизни и пр.). Важнейшей задачей врачей различных специальностей, осуществляющих мониторинг </a:t>
            </a:r>
            <a:r>
              <a:rPr lang="ru-RU" sz="2400" dirty="0" smtClean="0"/>
              <a:t>состояния </a:t>
            </a:r>
            <a:r>
              <a:rPr lang="ru-RU" sz="2400" dirty="0"/>
              <a:t>здоровья работников различных предприятий, является разработка адекватных мер профилактики, позволяющих снизить риск развития профессиональных раков.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828800" cy="19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6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86000"/>
            <a:ext cx="8610600" cy="3876675"/>
          </a:xfrm>
        </p:spPr>
        <p:txBody>
          <a:bodyPr/>
          <a:lstStyle/>
          <a:p>
            <a:r>
              <a:rPr lang="ru-RU" sz="2400" dirty="0"/>
              <a:t>Отсутствие единой отлаженной системы выявления профессиональных </a:t>
            </a:r>
            <a:r>
              <a:rPr lang="ru-RU" sz="2400" dirty="0" smtClean="0"/>
              <a:t>ЗНО усложняет </a:t>
            </a:r>
            <a:r>
              <a:rPr lang="ru-RU" sz="2400" dirty="0"/>
              <a:t>разработку профилактических мер и своевременное обнаружение заболеваний этой группы. </a:t>
            </a:r>
            <a:endParaRPr lang="ru-RU" sz="2400" dirty="0" smtClean="0"/>
          </a:p>
          <a:p>
            <a:r>
              <a:rPr lang="ru-RU" sz="2400" dirty="0" smtClean="0"/>
              <a:t>исследователи </a:t>
            </a:r>
            <a:r>
              <a:rPr lang="ru-RU" sz="2400" dirty="0"/>
              <a:t>отмечают две тенденции, связанные с возникновением профессионального рака. Первая – постоянное увеличение количества специальностей, ассоциированных с развитием профессиональных онкологических заболеваний. Вторая – частые случаи обнаружения профессиональных раков, ранее считавшихся нетипичными для того или иного канцерогена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050"/>
            <a:ext cx="2133600" cy="190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перечисленное повышает значимость теоретических исследований и практических действий по решению проблем, связанных с диагностикой и профилактикой данной группы заболеваний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5124" name="Picture 4" descr="https://zhazhda.biz/wp-content/uploads/2017/01/bolshaya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86250"/>
            <a:ext cx="338295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7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209800"/>
            <a:ext cx="7543800" cy="4181475"/>
          </a:xfrm>
        </p:spPr>
        <p:txBody>
          <a:bodyPr/>
          <a:lstStyle/>
          <a:p>
            <a:r>
              <a:rPr lang="ru-RU" sz="2600" dirty="0" smtClean="0">
                <a:latin typeface="Times New Roman"/>
                <a:ea typeface="Times New Roman"/>
              </a:rPr>
              <a:t>Злокачественные новообразования являются второй по частоте и социальной значимости после сердечно-сосудистых заболеваний причиной смертности населения, формирующей отрицательный демографический баланс в нашей стране.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1028" name="Picture 4" descr="https://zhazhda.biz/wp-content/uploads/2017/01/Otpusk-za-vrednye-usloviya-truda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59" y="4191000"/>
            <a:ext cx="36330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90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B3793C-199E-447B-8F73-E2018639FE2D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20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487" y="838201"/>
            <a:ext cx="7693025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 smtClean="0"/>
              <a:t>Спасибо за внимание!</a:t>
            </a:r>
          </a:p>
        </p:txBody>
      </p:sp>
      <p:pic>
        <p:nvPicPr>
          <p:cNvPr id="18436" name="Picture 4" descr="doctor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38600"/>
            <a:ext cx="1908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524000"/>
            <a:ext cx="593883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914400"/>
          </a:xfrm>
        </p:spPr>
        <p:txBody>
          <a:bodyPr/>
          <a:lstStyle/>
          <a:p>
            <a:r>
              <a:rPr lang="ru-RU" dirty="0">
                <a:solidFill>
                  <a:srgbClr val="006666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86001"/>
            <a:ext cx="8077200" cy="2590800"/>
          </a:xfrm>
        </p:spPr>
        <p:txBody>
          <a:bodyPr/>
          <a:lstStyle/>
          <a:p>
            <a:pPr lvl="0" algn="just">
              <a:spcAft>
                <a:spcPts val="0"/>
              </a:spcAft>
              <a:buClr>
                <a:srgbClr val="003366"/>
              </a:buClr>
            </a:pPr>
            <a:r>
              <a:rPr lang="ru-RU" sz="2600" dirty="0">
                <a:solidFill>
                  <a:srgbClr val="003366"/>
                </a:solidFill>
                <a:latin typeface="Times New Roman"/>
                <a:ea typeface="Times New Roman"/>
              </a:rPr>
              <a:t>К факторам риска развития ЗНО наряду с пищевыми привычками, табакокурением и прочими, относят также условия труда: влияние физических, химических, биологических факторов, тяжесть и напряженность трудового процесса.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8194" name="Picture 2" descr="https://zhazhda.biz/wp-content/uploads/2017/01/Rezhim-raboty-s-vrednymi-usloviyami-truda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26081"/>
            <a:ext cx="2895600" cy="29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2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838200"/>
          </a:xfrm>
        </p:spPr>
        <p:txBody>
          <a:bodyPr/>
          <a:lstStyle/>
          <a:p>
            <a:r>
              <a:rPr lang="ru-RU" dirty="0"/>
              <a:t>Профессиональный рак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2200"/>
            <a:ext cx="8382000" cy="3724275"/>
          </a:xfrm>
        </p:spPr>
        <p:txBody>
          <a:bodyPr/>
          <a:lstStyle/>
          <a:p>
            <a:r>
              <a:rPr lang="ru-RU" sz="2400" dirty="0" smtClean="0"/>
              <a:t>группа </a:t>
            </a:r>
            <a:r>
              <a:rPr lang="ru-RU" sz="2400" dirty="0"/>
              <a:t>злокачественных новообразований, развивающихся под действием производственных канцерогенов. Могут поражать практически любые органы и системы. Нередко развиваются через годы и даже десятилетия после прекращения контакта с канцерогеном, что усложняет дифференцировку профессиональных раков и непрофессиональных онкологических заболеваний и требует тщательного сбора анамнеза. Средняя продолжительность временного отрезка между началом воздействия канцерогена и появлением первых симптомов профессионального рака составляет от 15 до 18 лет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6576-F5DB-4B6D-99D3-18EDC9D3496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23" y="0"/>
            <a:ext cx="22297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92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18ADC6-BE59-4F9A-9B1D-7585C053BE7C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5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88375" cy="3733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</a:t>
            </a:r>
            <a:r>
              <a:rPr lang="ru-RU" altLang="ru-RU" u="sng" dirty="0" smtClean="0"/>
              <a:t>Колоректальный рак (КРР)</a:t>
            </a:r>
            <a:r>
              <a:rPr lang="ru-RU" altLang="ru-RU" dirty="0" smtClean="0"/>
              <a:t> — в структуре злокачественных новообразований желудочно-кишечного тракта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	занимает 3-е место по частоте заболеваемости и 2-е место — по уровню смертности в мире.</a:t>
            </a:r>
          </a:p>
        </p:txBody>
      </p:sp>
      <p:pic>
        <p:nvPicPr>
          <p:cNvPr id="4100" name="Picture 4" descr="russia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4575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:\НОУТБУК\НАТАЛЬЯ ГЕННАДЬЕВНА\Конференции\Тюмень 2018 апрель\rak-kishechn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Распространенность КРР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Повсеместно КРР занимает третье место в структуре ЗНО у мужчин и второе у женщин, составляя около 10% всех случаев рака с более чем 1,2 млн. новых случаев во всем мире.</a:t>
            </a:r>
          </a:p>
          <a:p>
            <a:pPr eaLnBrk="1" hangingPunct="1"/>
            <a:r>
              <a:rPr lang="ru-RU" altLang="ru-RU" sz="2000" smtClean="0"/>
              <a:t>поражает мужчин и женщин всех расовых и этнических групп и чаще всего встречается у лиц в возрасте старше 50 лет</a:t>
            </a:r>
          </a:p>
          <a:p>
            <a:pPr eaLnBrk="1" hangingPunct="1"/>
            <a:r>
              <a:rPr lang="ru-RU" altLang="ru-RU" sz="2000" smtClean="0"/>
              <a:t>90% заболевших - это население в возрасте старше 55 лет, более чем в 80% случаев заболевание выявляется у пациентов старше 60 лет и заболеваемость заметно возрастает после 70-75 лет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228727-DCBD-4BB5-BB90-EBFF3BFA9E69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6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pic>
        <p:nvPicPr>
          <p:cNvPr id="5125" name="Picture 2" descr="H:\НОУТБУК\НАТАЛЬЯ ГЕННАДЬЕВНА\Конференции\Тюмень 2018 апрель\Bacteri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0163"/>
            <a:ext cx="237966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C185F5-F126-4C3A-A8BE-F28CD97D48FA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7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69225" cy="4333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     </a:t>
            </a:r>
            <a:r>
              <a:rPr lang="ru-RU" altLang="ru-RU" sz="2700" b="1" u="sng" dirty="0" smtClean="0"/>
              <a:t>Цель исследования</a:t>
            </a:r>
            <a:r>
              <a:rPr lang="ru-RU" altLang="ru-RU" sz="2700" dirty="0" smtClean="0"/>
              <a:t> – исследования явилось изучение распространенности факторов риска развития КРР среди населения Омской области.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7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dirty="0" smtClean="0"/>
              <a:t>	</a:t>
            </a:r>
            <a:endParaRPr lang="ru-RU" altLang="ru-RU" dirty="0" smtClean="0"/>
          </a:p>
        </p:txBody>
      </p:sp>
      <p:pic>
        <p:nvPicPr>
          <p:cNvPr id="8196" name="Picture 6" descr="H:\НОУТБУК\НАТАЛЬЯ ГЕННАДЬЕВНА\Конференции\Тюмень 2018 апрель\investigation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10150"/>
            <a:ext cx="2057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:\НОУТБУК\НАТАЛЬЯ ГЕННАДЬЕВНА\Конференции\Тюмень 2018 апрель\091816_032653543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9688"/>
            <a:ext cx="282733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CFF9C1-D58E-4D74-8E93-608FC054269C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8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>
          <a:xfrm>
            <a:off x="3140074" y="457200"/>
            <a:ext cx="5546725" cy="1219200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/>
              <a:t>Материалы и методы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8077200" cy="3571875"/>
          </a:xfrm>
        </p:spPr>
        <p:txBody>
          <a:bodyPr/>
          <a:lstStyle/>
          <a:p>
            <a:pPr eaLnBrk="1" hangingPunct="1"/>
            <a:r>
              <a:rPr lang="ru-RU" altLang="ru-RU" sz="2000" dirty="0">
                <a:latin typeface="Times New Roman" pitchFamily="18" charset="0"/>
              </a:rPr>
              <a:t>Проведено эпидемиологическое аналитическое исследование (случай-контроль), в котором приняли участие 609 человек (556 - без КРР, 53 - с КРР). Изучены следующие факторы, характеризующие условия профессиональной деятельности участников исследования: неионизирующие излучения, шум, микроклимат, контакт с химическими веществами, антибиотиками и аллергенами, биологический фактор, нервно-эмоциональная напряженность, тяжесть трудового процесса, работа в ночные смены, световая среда. Опрос респондентов выборки проводился посредством прямого анкетирования. </a:t>
            </a:r>
            <a:endParaRPr lang="ru-RU" altLang="ru-RU" sz="2000" dirty="0" smtClean="0"/>
          </a:p>
        </p:txBody>
      </p:sp>
      <p:pic>
        <p:nvPicPr>
          <p:cNvPr id="9221" name="Picture 5" descr="H:\НОУТБУК\НАТАЛЬЯ ГЕННАДЬЕВНА\Конференции\Тюмень 2018 апрель\4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750" cy="19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1209FB-25ED-42E7-AA86-243BC6E87DAD}" type="slidenum">
              <a:rPr lang="ru-RU" altLang="ru-RU" smtClean="0">
                <a:solidFill>
                  <a:schemeClr val="bg1"/>
                </a:solidFill>
              </a:rPr>
              <a:pPr eaLnBrk="1" hangingPunct="1"/>
              <a:t>9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1331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Результаты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4600"/>
            <a:ext cx="7693025" cy="4038600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Самыми распространенными из изученных факторов у населения с КРР были: нервно-эмоциональная напряженность (62,7%), наличие биологического фактора (52,8</a:t>
            </a:r>
            <a:r>
              <a:rPr lang="ru-RU" altLang="ru-RU" sz="2400" dirty="0" smtClean="0"/>
              <a:t>%). </a:t>
            </a:r>
            <a:r>
              <a:rPr lang="ru-RU" altLang="ru-RU" sz="2400" dirty="0"/>
              <a:t>У исследуемых второй группы преобладали нервно-эмоциональная напряженность и наличие шума на рабочем месте (45,5 и 35,1%, соответственно</a:t>
            </a:r>
            <a:r>
              <a:rPr lang="ru-RU" altLang="ru-RU" sz="2400" dirty="0" smtClean="0"/>
              <a:t>).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55369"/>
            <a:ext cx="2552700" cy="17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659</TotalTime>
  <Words>763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Капсулы</vt:lpstr>
      <vt:lpstr>1_Капсулы</vt:lpstr>
      <vt:lpstr>2_Капсулы</vt:lpstr>
      <vt:lpstr>Условия труда как фактор риска развития онкопатологии</vt:lpstr>
      <vt:lpstr>Актуальность</vt:lpstr>
      <vt:lpstr>Актуальность</vt:lpstr>
      <vt:lpstr>Профессиональный рак </vt:lpstr>
      <vt:lpstr>Презентация PowerPoint</vt:lpstr>
      <vt:lpstr>Распространенность КРР</vt:lpstr>
      <vt:lpstr>Презентация PowerPoint</vt:lpstr>
      <vt:lpstr>Материалы и методы</vt:lpstr>
      <vt:lpstr>Результаты</vt:lpstr>
      <vt:lpstr>Результаты</vt:lpstr>
      <vt:lpstr>Результаты</vt:lpstr>
      <vt:lpstr>Презентация PowerPoint</vt:lpstr>
      <vt:lpstr>Презентация PowerPoint</vt:lpstr>
      <vt:lpstr>Материалы и методы</vt:lpstr>
      <vt:lpstr>Результаты</vt:lpstr>
      <vt:lpstr>Результаты</vt:lpstr>
      <vt:lpstr>Заключение</vt:lpstr>
      <vt:lpstr>Заключение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 Геннадьевна</dc:creator>
  <cp:lastModifiedBy>User</cp:lastModifiedBy>
  <cp:revision>118</cp:revision>
  <cp:lastPrinted>1601-01-01T00:00:00Z</cp:lastPrinted>
  <dcterms:created xsi:type="dcterms:W3CDTF">2013-09-21T03:50:38Z</dcterms:created>
  <dcterms:modified xsi:type="dcterms:W3CDTF">2018-11-15T07:49:28Z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